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mov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915" r:id="rId1"/>
  </p:sldMasterIdLst>
  <p:notesMasterIdLst>
    <p:notesMasterId r:id="rId11"/>
  </p:notesMasterIdLst>
  <p:sldIdLst>
    <p:sldId id="257" r:id="rId2"/>
    <p:sldId id="259" r:id="rId3"/>
    <p:sldId id="260" r:id="rId4"/>
    <p:sldId id="261" r:id="rId5"/>
    <p:sldId id="262" r:id="rId6"/>
    <p:sldId id="263" r:id="rId7"/>
    <p:sldId id="264" r:id="rId8"/>
    <p:sldId id="267" r:id="rId9"/>
    <p:sldId id="266" r:id="rId10"/>
  </p:sldIdLst>
  <p:sldSz cx="9144000" cy="6858000" type="screen4x3"/>
  <p:notesSz cx="6881813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38" autoAdjust="0"/>
    <p:restoredTop sz="85282" autoAdjust="0"/>
  </p:normalViewPr>
  <p:slideViewPr>
    <p:cSldViewPr snapToGrid="0">
      <p:cViewPr varScale="1">
        <p:scale>
          <a:sx n="110" d="100"/>
          <a:sy n="110" d="100"/>
        </p:scale>
        <p:origin x="-416" y="-104"/>
      </p:cViewPr>
      <p:guideLst>
        <p:guide orient="horz" pos="144"/>
        <p:guide orient="horz" pos="4176"/>
        <p:guide pos="3120"/>
        <p:guide pos="5657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1E59C2-D2CD-8A48-AE6F-656686339A3C}" type="doc">
      <dgm:prSet loTypeId="urn:microsoft.com/office/officeart/2005/8/layout/cycle1" loCatId="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6BD32DB-5C8F-6F45-AFB1-E4402F86AF54}">
      <dgm:prSet phldrT="[Text]"/>
      <dgm:spPr/>
      <dgm:t>
        <a:bodyPr/>
        <a:lstStyle/>
        <a:p>
          <a:pPr algn="ctr"/>
          <a:r>
            <a:rPr lang="en-US" dirty="0" smtClean="0"/>
            <a:t>Listener reads from stream</a:t>
          </a:r>
          <a:endParaRPr lang="en-US" dirty="0"/>
        </a:p>
      </dgm:t>
    </dgm:pt>
    <dgm:pt modelId="{C6473DFA-1E8C-6646-BD58-64CD2AF84AF6}" type="parTrans" cxnId="{CB90DF5B-BC36-F04B-AA7C-275A9C49B373}">
      <dgm:prSet/>
      <dgm:spPr/>
      <dgm:t>
        <a:bodyPr/>
        <a:lstStyle/>
        <a:p>
          <a:pPr algn="ctr"/>
          <a:endParaRPr lang="en-US"/>
        </a:p>
      </dgm:t>
    </dgm:pt>
    <dgm:pt modelId="{2CDD3477-9537-3E46-9D1E-3ED17294B5E6}" type="sibTrans" cxnId="{CB90DF5B-BC36-F04B-AA7C-275A9C49B373}">
      <dgm:prSet/>
      <dgm:spPr/>
      <dgm:t>
        <a:bodyPr/>
        <a:lstStyle/>
        <a:p>
          <a:pPr algn="ctr"/>
          <a:endParaRPr lang="en-US"/>
        </a:p>
      </dgm:t>
    </dgm:pt>
    <dgm:pt modelId="{874AFB88-D7F1-9F46-BEE1-E7C89F83A4DA}">
      <dgm:prSet phldrT="[Text]"/>
      <dgm:spPr/>
      <dgm:t>
        <a:bodyPr/>
        <a:lstStyle/>
        <a:p>
          <a:pPr algn="ctr"/>
          <a:r>
            <a:rPr lang="en-US" dirty="0" smtClean="0"/>
            <a:t>Process Data ‘Chunk’</a:t>
          </a:r>
          <a:endParaRPr lang="en-US" dirty="0"/>
        </a:p>
      </dgm:t>
    </dgm:pt>
    <dgm:pt modelId="{88CD889B-558C-A543-9F1B-B9A9DD9238C4}" type="parTrans" cxnId="{2378CC4A-196C-E646-AAF4-B4415083E7C9}">
      <dgm:prSet/>
      <dgm:spPr/>
      <dgm:t>
        <a:bodyPr/>
        <a:lstStyle/>
        <a:p>
          <a:pPr algn="ctr"/>
          <a:endParaRPr lang="en-US"/>
        </a:p>
      </dgm:t>
    </dgm:pt>
    <dgm:pt modelId="{43C5A109-EE13-644A-BC0A-5CFBFCEBB845}" type="sibTrans" cxnId="{2378CC4A-196C-E646-AAF4-B4415083E7C9}">
      <dgm:prSet/>
      <dgm:spPr/>
      <dgm:t>
        <a:bodyPr/>
        <a:lstStyle/>
        <a:p>
          <a:pPr algn="ctr"/>
          <a:endParaRPr lang="en-US"/>
        </a:p>
      </dgm:t>
    </dgm:pt>
    <dgm:pt modelId="{430889E5-25B7-5F42-B8B3-166C985C7E7F}">
      <dgm:prSet phldrT="[Text]"/>
      <dgm:spPr/>
      <dgm:t>
        <a:bodyPr/>
        <a:lstStyle/>
        <a:p>
          <a:pPr algn="ctr"/>
          <a:r>
            <a:rPr lang="en-US" dirty="0" smtClean="0"/>
            <a:t>Accumulate into workspace</a:t>
          </a:r>
          <a:endParaRPr lang="en-US" dirty="0"/>
        </a:p>
      </dgm:t>
    </dgm:pt>
    <dgm:pt modelId="{6CA3A15D-BBAC-424E-A310-4AB4E3B55006}" type="parTrans" cxnId="{2780E68F-98AC-4447-8DEB-0A4310A95654}">
      <dgm:prSet/>
      <dgm:spPr/>
      <dgm:t>
        <a:bodyPr/>
        <a:lstStyle/>
        <a:p>
          <a:pPr algn="ctr"/>
          <a:endParaRPr lang="en-US"/>
        </a:p>
      </dgm:t>
    </dgm:pt>
    <dgm:pt modelId="{E118DE78-605C-D04C-8225-9A2B887DE8E7}" type="sibTrans" cxnId="{2780E68F-98AC-4447-8DEB-0A4310A95654}">
      <dgm:prSet/>
      <dgm:spPr/>
      <dgm:t>
        <a:bodyPr/>
        <a:lstStyle/>
        <a:p>
          <a:pPr algn="ctr"/>
          <a:endParaRPr lang="en-US"/>
        </a:p>
      </dgm:t>
    </dgm:pt>
    <dgm:pt modelId="{2A045CDE-8FA5-B142-848B-CF065EFD84D2}">
      <dgm:prSet phldrT="[Text]"/>
      <dgm:spPr/>
      <dgm:t>
        <a:bodyPr/>
        <a:lstStyle/>
        <a:p>
          <a:pPr algn="ctr"/>
          <a:r>
            <a:rPr lang="en-US" dirty="0" smtClean="0"/>
            <a:t>Do Post Processing (if required)</a:t>
          </a:r>
          <a:endParaRPr lang="en-US" dirty="0"/>
        </a:p>
      </dgm:t>
    </dgm:pt>
    <dgm:pt modelId="{B8108ABB-7F78-4341-9C64-B83B2C5287A0}" type="parTrans" cxnId="{06E361D2-7AD5-024B-8796-6550B3419025}">
      <dgm:prSet/>
      <dgm:spPr/>
      <dgm:t>
        <a:bodyPr/>
        <a:lstStyle/>
        <a:p>
          <a:pPr algn="ctr"/>
          <a:endParaRPr lang="en-US"/>
        </a:p>
      </dgm:t>
    </dgm:pt>
    <dgm:pt modelId="{87D82B37-D8FD-0A46-B55A-B3B0D01557F3}" type="sibTrans" cxnId="{06E361D2-7AD5-024B-8796-6550B3419025}">
      <dgm:prSet/>
      <dgm:spPr/>
      <dgm:t>
        <a:bodyPr/>
        <a:lstStyle/>
        <a:p>
          <a:pPr algn="ctr"/>
          <a:endParaRPr lang="en-US"/>
        </a:p>
      </dgm:t>
    </dgm:pt>
    <dgm:pt modelId="{360EF904-25D0-C64A-9147-80CCA95B1BD6}">
      <dgm:prSet phldrT="[Text]"/>
      <dgm:spPr/>
      <dgm:t>
        <a:bodyPr/>
        <a:lstStyle/>
        <a:p>
          <a:pPr algn="ctr"/>
          <a:r>
            <a:rPr lang="en-US" dirty="0" smtClean="0"/>
            <a:t>Update Output Workspace</a:t>
          </a:r>
          <a:endParaRPr lang="en-US" dirty="0"/>
        </a:p>
      </dgm:t>
    </dgm:pt>
    <dgm:pt modelId="{65C0A6DC-B514-1442-BA80-F4ADF039ECA3}" type="parTrans" cxnId="{BD474036-B2EB-374D-BB2F-9019062FC9AC}">
      <dgm:prSet/>
      <dgm:spPr/>
      <dgm:t>
        <a:bodyPr/>
        <a:lstStyle/>
        <a:p>
          <a:pPr algn="ctr"/>
          <a:endParaRPr lang="en-US"/>
        </a:p>
      </dgm:t>
    </dgm:pt>
    <dgm:pt modelId="{77E35932-004A-6641-A295-B950F035B666}" type="sibTrans" cxnId="{BD474036-B2EB-374D-BB2F-9019062FC9AC}">
      <dgm:prSet/>
      <dgm:spPr/>
      <dgm:t>
        <a:bodyPr/>
        <a:lstStyle/>
        <a:p>
          <a:pPr algn="ctr"/>
          <a:endParaRPr lang="en-US"/>
        </a:p>
      </dgm:t>
    </dgm:pt>
    <dgm:pt modelId="{6B697A83-18AC-2E40-ACFE-AFC31F28DFE9}" type="pres">
      <dgm:prSet presAssocID="{011E59C2-D2CD-8A48-AE6F-656686339A3C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CA5C3C1-D12A-2141-B782-CE4B98C36CF4}" type="pres">
      <dgm:prSet presAssocID="{86BD32DB-5C8F-6F45-AFB1-E4402F86AF54}" presName="dummy" presStyleCnt="0"/>
      <dgm:spPr/>
      <dgm:t>
        <a:bodyPr/>
        <a:lstStyle/>
        <a:p>
          <a:endParaRPr lang="en-US"/>
        </a:p>
      </dgm:t>
    </dgm:pt>
    <dgm:pt modelId="{B760AA53-8F13-D242-AF91-849F4F453354}" type="pres">
      <dgm:prSet presAssocID="{86BD32DB-5C8F-6F45-AFB1-E4402F86AF54}" presName="node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ED0993-A439-C944-96E2-5FAC27C7434B}" type="pres">
      <dgm:prSet presAssocID="{2CDD3477-9537-3E46-9D1E-3ED17294B5E6}" presName="sibTrans" presStyleLbl="node1" presStyleIdx="0" presStyleCnt="5"/>
      <dgm:spPr/>
      <dgm:t>
        <a:bodyPr/>
        <a:lstStyle/>
        <a:p>
          <a:endParaRPr lang="en-US"/>
        </a:p>
      </dgm:t>
    </dgm:pt>
    <dgm:pt modelId="{B1393B61-89B3-1447-9CC8-8750438D5787}" type="pres">
      <dgm:prSet presAssocID="{874AFB88-D7F1-9F46-BEE1-E7C89F83A4DA}" presName="dummy" presStyleCnt="0"/>
      <dgm:spPr/>
      <dgm:t>
        <a:bodyPr/>
        <a:lstStyle/>
        <a:p>
          <a:endParaRPr lang="en-US"/>
        </a:p>
      </dgm:t>
    </dgm:pt>
    <dgm:pt modelId="{3E76FB5C-D2DC-7948-82B5-7EDF30DDC2BA}" type="pres">
      <dgm:prSet presAssocID="{874AFB88-D7F1-9F46-BEE1-E7C89F83A4DA}" presName="node" presStyleLbl="revTx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26A220-39C8-FC4B-B39F-9941EEB9D913}" type="pres">
      <dgm:prSet presAssocID="{43C5A109-EE13-644A-BC0A-5CFBFCEBB845}" presName="sibTrans" presStyleLbl="node1" presStyleIdx="1" presStyleCnt="5"/>
      <dgm:spPr/>
      <dgm:t>
        <a:bodyPr/>
        <a:lstStyle/>
        <a:p>
          <a:endParaRPr lang="en-US"/>
        </a:p>
      </dgm:t>
    </dgm:pt>
    <dgm:pt modelId="{9EA1DFCE-B77F-8142-B140-71D0EA95C2AD}" type="pres">
      <dgm:prSet presAssocID="{430889E5-25B7-5F42-B8B3-166C985C7E7F}" presName="dummy" presStyleCnt="0"/>
      <dgm:spPr/>
      <dgm:t>
        <a:bodyPr/>
        <a:lstStyle/>
        <a:p>
          <a:endParaRPr lang="en-US"/>
        </a:p>
      </dgm:t>
    </dgm:pt>
    <dgm:pt modelId="{2128337D-B60C-A842-9603-079CFB64B241}" type="pres">
      <dgm:prSet presAssocID="{430889E5-25B7-5F42-B8B3-166C985C7E7F}" presName="node" presStyleLbl="revTx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D8C54DA-930D-7849-A34F-2B09F242799B}" type="pres">
      <dgm:prSet presAssocID="{E118DE78-605C-D04C-8225-9A2B887DE8E7}" presName="sibTrans" presStyleLbl="node1" presStyleIdx="2" presStyleCnt="5"/>
      <dgm:spPr/>
      <dgm:t>
        <a:bodyPr/>
        <a:lstStyle/>
        <a:p>
          <a:endParaRPr lang="en-US"/>
        </a:p>
      </dgm:t>
    </dgm:pt>
    <dgm:pt modelId="{35AE0372-6625-4048-8B72-98B08A9336D0}" type="pres">
      <dgm:prSet presAssocID="{2A045CDE-8FA5-B142-848B-CF065EFD84D2}" presName="dummy" presStyleCnt="0"/>
      <dgm:spPr/>
      <dgm:t>
        <a:bodyPr/>
        <a:lstStyle/>
        <a:p>
          <a:endParaRPr lang="en-US"/>
        </a:p>
      </dgm:t>
    </dgm:pt>
    <dgm:pt modelId="{F05C1F44-DAA3-6D49-86DD-9C0F92DBFCF4}" type="pres">
      <dgm:prSet presAssocID="{2A045CDE-8FA5-B142-848B-CF065EFD84D2}" presName="node" presStyleLbl="revTx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2BFE87A-34EA-3843-957F-3F6FF62B1CBD}" type="pres">
      <dgm:prSet presAssocID="{87D82B37-D8FD-0A46-B55A-B3B0D01557F3}" presName="sibTrans" presStyleLbl="node1" presStyleIdx="3" presStyleCnt="5"/>
      <dgm:spPr/>
      <dgm:t>
        <a:bodyPr/>
        <a:lstStyle/>
        <a:p>
          <a:endParaRPr lang="en-US"/>
        </a:p>
      </dgm:t>
    </dgm:pt>
    <dgm:pt modelId="{6A4B66BF-C550-6D41-9000-540A4F70C064}" type="pres">
      <dgm:prSet presAssocID="{360EF904-25D0-C64A-9147-80CCA95B1BD6}" presName="dummy" presStyleCnt="0"/>
      <dgm:spPr/>
      <dgm:t>
        <a:bodyPr/>
        <a:lstStyle/>
        <a:p>
          <a:endParaRPr lang="en-US"/>
        </a:p>
      </dgm:t>
    </dgm:pt>
    <dgm:pt modelId="{2BB8AB25-FBC3-1F42-AFBA-39B08D5A475F}" type="pres">
      <dgm:prSet presAssocID="{360EF904-25D0-C64A-9147-80CCA95B1BD6}" presName="node" presStyleLbl="revTx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F130791-0971-A446-873A-9855B8A52BA3}" type="pres">
      <dgm:prSet presAssocID="{77E35932-004A-6641-A295-B950F035B666}" presName="sibTrans" presStyleLbl="node1" presStyleIdx="4" presStyleCnt="5"/>
      <dgm:spPr/>
      <dgm:t>
        <a:bodyPr/>
        <a:lstStyle/>
        <a:p>
          <a:endParaRPr lang="en-US"/>
        </a:p>
      </dgm:t>
    </dgm:pt>
  </dgm:ptLst>
  <dgm:cxnLst>
    <dgm:cxn modelId="{5DEFCF9F-1CFE-1943-B833-0EC6D058EB14}" type="presOf" srcId="{86BD32DB-5C8F-6F45-AFB1-E4402F86AF54}" destId="{B760AA53-8F13-D242-AF91-849F4F453354}" srcOrd="0" destOrd="0" presId="urn:microsoft.com/office/officeart/2005/8/layout/cycle1"/>
    <dgm:cxn modelId="{D396F825-7CE2-154A-805D-54129C1DECF2}" type="presOf" srcId="{360EF904-25D0-C64A-9147-80CCA95B1BD6}" destId="{2BB8AB25-FBC3-1F42-AFBA-39B08D5A475F}" srcOrd="0" destOrd="0" presId="urn:microsoft.com/office/officeart/2005/8/layout/cycle1"/>
    <dgm:cxn modelId="{F3DA231F-ED7A-F948-A34D-62E188011CE7}" type="presOf" srcId="{430889E5-25B7-5F42-B8B3-166C985C7E7F}" destId="{2128337D-B60C-A842-9603-079CFB64B241}" srcOrd="0" destOrd="0" presId="urn:microsoft.com/office/officeart/2005/8/layout/cycle1"/>
    <dgm:cxn modelId="{A160B344-E4F3-8B42-A1BD-58593A4C4A62}" type="presOf" srcId="{011E59C2-D2CD-8A48-AE6F-656686339A3C}" destId="{6B697A83-18AC-2E40-ACFE-AFC31F28DFE9}" srcOrd="0" destOrd="0" presId="urn:microsoft.com/office/officeart/2005/8/layout/cycle1"/>
    <dgm:cxn modelId="{2780E68F-98AC-4447-8DEB-0A4310A95654}" srcId="{011E59C2-D2CD-8A48-AE6F-656686339A3C}" destId="{430889E5-25B7-5F42-B8B3-166C985C7E7F}" srcOrd="2" destOrd="0" parTransId="{6CA3A15D-BBAC-424E-A310-4AB4E3B55006}" sibTransId="{E118DE78-605C-D04C-8225-9A2B887DE8E7}"/>
    <dgm:cxn modelId="{3E636C1E-F52B-E549-A15C-BBCB36FF8F9C}" type="presOf" srcId="{2CDD3477-9537-3E46-9D1E-3ED17294B5E6}" destId="{08ED0993-A439-C944-96E2-5FAC27C7434B}" srcOrd="0" destOrd="0" presId="urn:microsoft.com/office/officeart/2005/8/layout/cycle1"/>
    <dgm:cxn modelId="{06E361D2-7AD5-024B-8796-6550B3419025}" srcId="{011E59C2-D2CD-8A48-AE6F-656686339A3C}" destId="{2A045CDE-8FA5-B142-848B-CF065EFD84D2}" srcOrd="3" destOrd="0" parTransId="{B8108ABB-7F78-4341-9C64-B83B2C5287A0}" sibTransId="{87D82B37-D8FD-0A46-B55A-B3B0D01557F3}"/>
    <dgm:cxn modelId="{CB90DF5B-BC36-F04B-AA7C-275A9C49B373}" srcId="{011E59C2-D2CD-8A48-AE6F-656686339A3C}" destId="{86BD32DB-5C8F-6F45-AFB1-E4402F86AF54}" srcOrd="0" destOrd="0" parTransId="{C6473DFA-1E8C-6646-BD58-64CD2AF84AF6}" sibTransId="{2CDD3477-9537-3E46-9D1E-3ED17294B5E6}"/>
    <dgm:cxn modelId="{332E9240-C466-774D-94EF-662711D73344}" type="presOf" srcId="{43C5A109-EE13-644A-BC0A-5CFBFCEBB845}" destId="{3F26A220-39C8-FC4B-B39F-9941EEB9D913}" srcOrd="0" destOrd="0" presId="urn:microsoft.com/office/officeart/2005/8/layout/cycle1"/>
    <dgm:cxn modelId="{9EB151BE-5C38-E944-AB85-FB7F7EA384B4}" type="presOf" srcId="{2A045CDE-8FA5-B142-848B-CF065EFD84D2}" destId="{F05C1F44-DAA3-6D49-86DD-9C0F92DBFCF4}" srcOrd="0" destOrd="0" presId="urn:microsoft.com/office/officeart/2005/8/layout/cycle1"/>
    <dgm:cxn modelId="{BD474036-B2EB-374D-BB2F-9019062FC9AC}" srcId="{011E59C2-D2CD-8A48-AE6F-656686339A3C}" destId="{360EF904-25D0-C64A-9147-80CCA95B1BD6}" srcOrd="4" destOrd="0" parTransId="{65C0A6DC-B514-1442-BA80-F4ADF039ECA3}" sibTransId="{77E35932-004A-6641-A295-B950F035B666}"/>
    <dgm:cxn modelId="{C82032B9-A2DB-EF4C-93F9-93B14BC79243}" type="presOf" srcId="{87D82B37-D8FD-0A46-B55A-B3B0D01557F3}" destId="{E2BFE87A-34EA-3843-957F-3F6FF62B1CBD}" srcOrd="0" destOrd="0" presId="urn:microsoft.com/office/officeart/2005/8/layout/cycle1"/>
    <dgm:cxn modelId="{E6627C8C-4C45-9148-8E61-BD1860073D29}" type="presOf" srcId="{874AFB88-D7F1-9F46-BEE1-E7C89F83A4DA}" destId="{3E76FB5C-D2DC-7948-82B5-7EDF30DDC2BA}" srcOrd="0" destOrd="0" presId="urn:microsoft.com/office/officeart/2005/8/layout/cycle1"/>
    <dgm:cxn modelId="{44D12CB1-D46D-914B-A532-900932B5D421}" type="presOf" srcId="{E118DE78-605C-D04C-8225-9A2B887DE8E7}" destId="{2D8C54DA-930D-7849-A34F-2B09F242799B}" srcOrd="0" destOrd="0" presId="urn:microsoft.com/office/officeart/2005/8/layout/cycle1"/>
    <dgm:cxn modelId="{2378CC4A-196C-E646-AAF4-B4415083E7C9}" srcId="{011E59C2-D2CD-8A48-AE6F-656686339A3C}" destId="{874AFB88-D7F1-9F46-BEE1-E7C89F83A4DA}" srcOrd="1" destOrd="0" parTransId="{88CD889B-558C-A543-9F1B-B9A9DD9238C4}" sibTransId="{43C5A109-EE13-644A-BC0A-5CFBFCEBB845}"/>
    <dgm:cxn modelId="{D7434528-C405-AD45-9BB6-CE73AAA5AD4D}" type="presOf" srcId="{77E35932-004A-6641-A295-B950F035B666}" destId="{0F130791-0971-A446-873A-9855B8A52BA3}" srcOrd="0" destOrd="0" presId="urn:microsoft.com/office/officeart/2005/8/layout/cycle1"/>
    <dgm:cxn modelId="{693ED6D6-989B-0647-823E-23A2DD95C237}" type="presParOf" srcId="{6B697A83-18AC-2E40-ACFE-AFC31F28DFE9}" destId="{7CA5C3C1-D12A-2141-B782-CE4B98C36CF4}" srcOrd="0" destOrd="0" presId="urn:microsoft.com/office/officeart/2005/8/layout/cycle1"/>
    <dgm:cxn modelId="{31A0F659-C97A-764A-BA5F-0265D64C8751}" type="presParOf" srcId="{6B697A83-18AC-2E40-ACFE-AFC31F28DFE9}" destId="{B760AA53-8F13-D242-AF91-849F4F453354}" srcOrd="1" destOrd="0" presId="urn:microsoft.com/office/officeart/2005/8/layout/cycle1"/>
    <dgm:cxn modelId="{C27BF5B2-8486-AE4B-BDBC-32A2A5DECD3F}" type="presParOf" srcId="{6B697A83-18AC-2E40-ACFE-AFC31F28DFE9}" destId="{08ED0993-A439-C944-96E2-5FAC27C7434B}" srcOrd="2" destOrd="0" presId="urn:microsoft.com/office/officeart/2005/8/layout/cycle1"/>
    <dgm:cxn modelId="{A8CCECC8-A231-BA4F-B98D-68BCD65F2982}" type="presParOf" srcId="{6B697A83-18AC-2E40-ACFE-AFC31F28DFE9}" destId="{B1393B61-89B3-1447-9CC8-8750438D5787}" srcOrd="3" destOrd="0" presId="urn:microsoft.com/office/officeart/2005/8/layout/cycle1"/>
    <dgm:cxn modelId="{75F90A98-F8A5-F042-B6A4-DE19F87704FF}" type="presParOf" srcId="{6B697A83-18AC-2E40-ACFE-AFC31F28DFE9}" destId="{3E76FB5C-D2DC-7948-82B5-7EDF30DDC2BA}" srcOrd="4" destOrd="0" presId="urn:microsoft.com/office/officeart/2005/8/layout/cycle1"/>
    <dgm:cxn modelId="{B288E6BB-FE5F-E842-A580-05EC5C5537D4}" type="presParOf" srcId="{6B697A83-18AC-2E40-ACFE-AFC31F28DFE9}" destId="{3F26A220-39C8-FC4B-B39F-9941EEB9D913}" srcOrd="5" destOrd="0" presId="urn:microsoft.com/office/officeart/2005/8/layout/cycle1"/>
    <dgm:cxn modelId="{FED47A2F-F08B-AF46-AC37-E177510FAA8E}" type="presParOf" srcId="{6B697A83-18AC-2E40-ACFE-AFC31F28DFE9}" destId="{9EA1DFCE-B77F-8142-B140-71D0EA95C2AD}" srcOrd="6" destOrd="0" presId="urn:microsoft.com/office/officeart/2005/8/layout/cycle1"/>
    <dgm:cxn modelId="{798E70AB-5A8E-2B4D-B38E-27183AF6E57B}" type="presParOf" srcId="{6B697A83-18AC-2E40-ACFE-AFC31F28DFE9}" destId="{2128337D-B60C-A842-9603-079CFB64B241}" srcOrd="7" destOrd="0" presId="urn:microsoft.com/office/officeart/2005/8/layout/cycle1"/>
    <dgm:cxn modelId="{85692B38-C678-8844-957D-8C026EC509C7}" type="presParOf" srcId="{6B697A83-18AC-2E40-ACFE-AFC31F28DFE9}" destId="{2D8C54DA-930D-7849-A34F-2B09F242799B}" srcOrd="8" destOrd="0" presId="urn:microsoft.com/office/officeart/2005/8/layout/cycle1"/>
    <dgm:cxn modelId="{402348E0-82F5-FC43-839F-584D62CD08EC}" type="presParOf" srcId="{6B697A83-18AC-2E40-ACFE-AFC31F28DFE9}" destId="{35AE0372-6625-4048-8B72-98B08A9336D0}" srcOrd="9" destOrd="0" presId="urn:microsoft.com/office/officeart/2005/8/layout/cycle1"/>
    <dgm:cxn modelId="{C0ACF586-8D17-674A-8DAF-D77EDCE1373B}" type="presParOf" srcId="{6B697A83-18AC-2E40-ACFE-AFC31F28DFE9}" destId="{F05C1F44-DAA3-6D49-86DD-9C0F92DBFCF4}" srcOrd="10" destOrd="0" presId="urn:microsoft.com/office/officeart/2005/8/layout/cycle1"/>
    <dgm:cxn modelId="{72E50069-05AF-7A48-9F38-A6B55ED6220A}" type="presParOf" srcId="{6B697A83-18AC-2E40-ACFE-AFC31F28DFE9}" destId="{E2BFE87A-34EA-3843-957F-3F6FF62B1CBD}" srcOrd="11" destOrd="0" presId="urn:microsoft.com/office/officeart/2005/8/layout/cycle1"/>
    <dgm:cxn modelId="{8CF48963-05E2-D046-A49A-F6F7888E0429}" type="presParOf" srcId="{6B697A83-18AC-2E40-ACFE-AFC31F28DFE9}" destId="{6A4B66BF-C550-6D41-9000-540A4F70C064}" srcOrd="12" destOrd="0" presId="urn:microsoft.com/office/officeart/2005/8/layout/cycle1"/>
    <dgm:cxn modelId="{44DEA1CE-813C-A54C-9BC8-9799894B7B46}" type="presParOf" srcId="{6B697A83-18AC-2E40-ACFE-AFC31F28DFE9}" destId="{2BB8AB25-FBC3-1F42-AFBA-39B08D5A475F}" srcOrd="13" destOrd="0" presId="urn:microsoft.com/office/officeart/2005/8/layout/cycle1"/>
    <dgm:cxn modelId="{2DF796F7-A9F2-2743-8BB6-6F539057A5AD}" type="presParOf" srcId="{6B697A83-18AC-2E40-ACFE-AFC31F28DFE9}" destId="{0F130791-0971-A446-873A-9855B8A52BA3}" srcOrd="14" destOrd="0" presId="urn:microsoft.com/office/officeart/2005/8/layout/cycle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760AA53-8F13-D242-AF91-849F4F453354}">
      <dsp:nvSpPr>
        <dsp:cNvPr id="0" name=""/>
        <dsp:cNvSpPr/>
      </dsp:nvSpPr>
      <dsp:spPr>
        <a:xfrm>
          <a:off x="3970390" y="36596"/>
          <a:ext cx="1237292" cy="1237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Listener reads from stream</a:t>
          </a:r>
          <a:endParaRPr lang="en-US" sz="1900" kern="1200" dirty="0"/>
        </a:p>
      </dsp:txBody>
      <dsp:txXfrm>
        <a:off x="3970390" y="36596"/>
        <a:ext cx="1237292" cy="1237292"/>
      </dsp:txXfrm>
    </dsp:sp>
    <dsp:sp modelId="{08ED0993-A439-C944-96E2-5FAC27C7434B}">
      <dsp:nvSpPr>
        <dsp:cNvPr id="0" name=""/>
        <dsp:cNvSpPr/>
      </dsp:nvSpPr>
      <dsp:spPr>
        <a:xfrm>
          <a:off x="1057995" y="580"/>
          <a:ext cx="4641276" cy="4641276"/>
        </a:xfrm>
        <a:prstGeom prst="circularArrow">
          <a:avLst>
            <a:gd name="adj1" fmla="val 5198"/>
            <a:gd name="adj2" fmla="val 335785"/>
            <a:gd name="adj3" fmla="val 21293764"/>
            <a:gd name="adj4" fmla="val 19765781"/>
            <a:gd name="adj5" fmla="val 6065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E76FB5C-D2DC-7948-82B5-7EDF30DDC2BA}">
      <dsp:nvSpPr>
        <dsp:cNvPr id="0" name=""/>
        <dsp:cNvSpPr/>
      </dsp:nvSpPr>
      <dsp:spPr>
        <a:xfrm>
          <a:off x="4718460" y="2338919"/>
          <a:ext cx="1237292" cy="1237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Process Data ‘Chunk’</a:t>
          </a:r>
          <a:endParaRPr lang="en-US" sz="1900" kern="1200" dirty="0"/>
        </a:p>
      </dsp:txBody>
      <dsp:txXfrm>
        <a:off x="4718460" y="2338919"/>
        <a:ext cx="1237292" cy="1237292"/>
      </dsp:txXfrm>
    </dsp:sp>
    <dsp:sp modelId="{3F26A220-39C8-FC4B-B39F-9941EEB9D913}">
      <dsp:nvSpPr>
        <dsp:cNvPr id="0" name=""/>
        <dsp:cNvSpPr/>
      </dsp:nvSpPr>
      <dsp:spPr>
        <a:xfrm>
          <a:off x="1057995" y="580"/>
          <a:ext cx="4641276" cy="4641276"/>
        </a:xfrm>
        <a:prstGeom prst="circularArrow">
          <a:avLst>
            <a:gd name="adj1" fmla="val 5198"/>
            <a:gd name="adj2" fmla="val 335785"/>
            <a:gd name="adj3" fmla="val 4015240"/>
            <a:gd name="adj4" fmla="val 2252935"/>
            <a:gd name="adj5" fmla="val 6065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128337D-B60C-A842-9603-079CFB64B241}">
      <dsp:nvSpPr>
        <dsp:cNvPr id="0" name=""/>
        <dsp:cNvSpPr/>
      </dsp:nvSpPr>
      <dsp:spPr>
        <a:xfrm>
          <a:off x="2759987" y="3761833"/>
          <a:ext cx="1237292" cy="1237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Accumulate into workspace</a:t>
          </a:r>
          <a:endParaRPr lang="en-US" sz="1900" kern="1200" dirty="0"/>
        </a:p>
      </dsp:txBody>
      <dsp:txXfrm>
        <a:off x="2759987" y="3761833"/>
        <a:ext cx="1237292" cy="1237292"/>
      </dsp:txXfrm>
    </dsp:sp>
    <dsp:sp modelId="{2D8C54DA-930D-7849-A34F-2B09F242799B}">
      <dsp:nvSpPr>
        <dsp:cNvPr id="0" name=""/>
        <dsp:cNvSpPr/>
      </dsp:nvSpPr>
      <dsp:spPr>
        <a:xfrm>
          <a:off x="1057995" y="580"/>
          <a:ext cx="4641276" cy="4641276"/>
        </a:xfrm>
        <a:prstGeom prst="circularArrow">
          <a:avLst>
            <a:gd name="adj1" fmla="val 5198"/>
            <a:gd name="adj2" fmla="val 335785"/>
            <a:gd name="adj3" fmla="val 8211280"/>
            <a:gd name="adj4" fmla="val 6448976"/>
            <a:gd name="adj5" fmla="val 6065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F05C1F44-DAA3-6D49-86DD-9C0F92DBFCF4}">
      <dsp:nvSpPr>
        <dsp:cNvPr id="0" name=""/>
        <dsp:cNvSpPr/>
      </dsp:nvSpPr>
      <dsp:spPr>
        <a:xfrm>
          <a:off x="801514" y="2338919"/>
          <a:ext cx="1237292" cy="1237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Do Post Processing (if required)</a:t>
          </a:r>
          <a:endParaRPr lang="en-US" sz="1900" kern="1200" dirty="0"/>
        </a:p>
      </dsp:txBody>
      <dsp:txXfrm>
        <a:off x="801514" y="2338919"/>
        <a:ext cx="1237292" cy="1237292"/>
      </dsp:txXfrm>
    </dsp:sp>
    <dsp:sp modelId="{E2BFE87A-34EA-3843-957F-3F6FF62B1CBD}">
      <dsp:nvSpPr>
        <dsp:cNvPr id="0" name=""/>
        <dsp:cNvSpPr/>
      </dsp:nvSpPr>
      <dsp:spPr>
        <a:xfrm>
          <a:off x="1057995" y="580"/>
          <a:ext cx="4641276" cy="4641276"/>
        </a:xfrm>
        <a:prstGeom prst="circularArrow">
          <a:avLst>
            <a:gd name="adj1" fmla="val 5198"/>
            <a:gd name="adj2" fmla="val 335785"/>
            <a:gd name="adj3" fmla="val 12298434"/>
            <a:gd name="adj4" fmla="val 10770451"/>
            <a:gd name="adj5" fmla="val 6065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2BB8AB25-FBC3-1F42-AFBA-39B08D5A475F}">
      <dsp:nvSpPr>
        <dsp:cNvPr id="0" name=""/>
        <dsp:cNvSpPr/>
      </dsp:nvSpPr>
      <dsp:spPr>
        <a:xfrm>
          <a:off x="1549584" y="36596"/>
          <a:ext cx="1237292" cy="12372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900" kern="1200" dirty="0" smtClean="0"/>
            <a:t>Update Output Workspace</a:t>
          </a:r>
          <a:endParaRPr lang="en-US" sz="1900" kern="1200" dirty="0"/>
        </a:p>
      </dsp:txBody>
      <dsp:txXfrm>
        <a:off x="1549584" y="36596"/>
        <a:ext cx="1237292" cy="1237292"/>
      </dsp:txXfrm>
    </dsp:sp>
    <dsp:sp modelId="{0F130791-0971-A446-873A-9855B8A52BA3}">
      <dsp:nvSpPr>
        <dsp:cNvPr id="0" name=""/>
        <dsp:cNvSpPr/>
      </dsp:nvSpPr>
      <dsp:spPr>
        <a:xfrm>
          <a:off x="1057995" y="580"/>
          <a:ext cx="4641276" cy="4641276"/>
        </a:xfrm>
        <a:prstGeom prst="circularArrow">
          <a:avLst>
            <a:gd name="adj1" fmla="val 5198"/>
            <a:gd name="adj2" fmla="val 335785"/>
            <a:gd name="adj3" fmla="val 16866226"/>
            <a:gd name="adj4" fmla="val 15197989"/>
            <a:gd name="adj5" fmla="val 6065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6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1">
  <dgm:title val=""/>
  <dgm:desc val=""/>
  <dgm:catLst>
    <dgm:cat type="cycle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alg type="cycle">
          <dgm:param type="stAng" val="0"/>
          <dgm:param type="spanAng" val="360"/>
        </dgm:alg>
      </dgm:if>
      <dgm:else name="Name2">
        <dgm:alg type="cycle">
          <dgm:param type="stAng" val="0"/>
          <dgm:param type="spanAng" val="-360"/>
        </dgm:alg>
      </dgm:else>
    </dgm:choose>
    <dgm:shape xmlns:r="http://schemas.openxmlformats.org/officeDocument/2006/relationships" r:blip="">
      <dgm:adjLst/>
    </dgm:shape>
    <dgm:presOf/>
    <dgm:choose name="Name3">
      <dgm:if name="Name4" func="var" arg="dir" op="equ" val="norm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if>
      <dgm:else name="Name5">
        <dgm:constrLst>
          <dgm:constr type="diam" val="1"/>
          <dgm:constr type="w" for="ch" forName="node" refType="w"/>
          <dgm:constr type="w" for="ch" ptType="sibTrans" refType="w" refFor="ch" refForName="node" fact="0.5"/>
          <dgm:constr type="h" for="ch" ptType="sibTrans" op="equ"/>
          <dgm:constr type="diam" for="ch" ptType="sibTrans" refType="diam" op="equ" fact="-1"/>
          <dgm:constr type="sibSp" refType="w" refFor="ch" refForName="node" fact="0.15"/>
          <dgm:constr type="w" for="ch" forName="dummy" refType="sibSp" fact="2.8"/>
          <dgm:constr type="primFontSz" for="ch" forName="node" op="equ" val="65"/>
        </dgm:constrLst>
      </dgm:else>
    </dgm:choose>
    <dgm:ruleLst>
      <dgm:rule type="diam" val="INF" fact="NaN" max="NaN"/>
    </dgm:ruleLst>
    <dgm:forEach name="nodesForEach" axis="ch" ptType="node">
      <dgm:choose name="Name6">
        <dgm:if name="Name7" axis="par ch" ptType="doc node" func="cnt" op="gt" val="1">
          <dgm:layoutNode name="dummy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</dgm:if>
        <dgm:else name="Name8"/>
      </dgm:choose>
      <dgm:layoutNode name="node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Name11" axis="followSib" ptType="sibTrans" hideLastTrans="0" cnt="1">
            <dgm:layoutNode name="sibTrans" styleLbl="node1">
              <dgm:alg type="conn"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begPad"/>
                <dgm:constr type="endPad"/>
              </dgm:constrLst>
              <dgm:ruleLst/>
            </dgm:layoutNode>
          </dgm:forEach>
        </dgm:if>
        <dgm:else name="Name12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2982913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7313" y="0"/>
            <a:ext cx="2982912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B6133E70-8B3E-4500-BAD9-9CE855371A09}" type="datetimeFigureOut">
              <a:rPr lang="en-US"/>
              <a:pPr>
                <a:defRPr/>
              </a:pPr>
              <a:t>26/6/12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76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416429"/>
            <a:ext cx="5505450" cy="41830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2" y="8829675"/>
            <a:ext cx="2982913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7313" y="8829675"/>
            <a:ext cx="2982912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8C20F866-E43C-408E-A637-F1A094D0DED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42805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Plots update automatically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C20F866-E43C-408E-A637-F1A094D0DED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800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Listener design separates</a:t>
            </a:r>
            <a:r>
              <a:rPr lang="en-US" baseline="0" dirty="0" smtClean="0"/>
              <a:t> facility and DAS specific code in one plugin replaceable location</a:t>
            </a:r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C20F866-E43C-408E-A637-F1A094D0DEDF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1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handle change over between runs</a:t>
            </a:r>
          </a:p>
          <a:p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C20F866-E43C-408E-A637-F1A094D0DEDF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807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Video showing basis data replay</a:t>
            </a:r>
          </a:p>
          <a:p>
            <a:r>
              <a:rPr lang="en-US" dirty="0" smtClean="0"/>
              <a:t>…process (python script) -&gt; I(angle, w)</a:t>
            </a:r>
          </a:p>
          <a:p>
            <a:r>
              <a:rPr lang="en-US" dirty="0" smtClean="0"/>
              <a:t>…post process to S(</a:t>
            </a:r>
            <a:r>
              <a:rPr lang="en-US" dirty="0" err="1" smtClean="0"/>
              <a:t>Q,w</a:t>
            </a:r>
            <a:r>
              <a:rPr lang="en-US" dirty="0" smtClean="0"/>
              <a:t>)</a:t>
            </a:r>
          </a:p>
          <a:p>
            <a:r>
              <a:rPr lang="en-US" dirty="0" smtClean="0"/>
              <a:t>Showing updating plot, </a:t>
            </a:r>
            <a:r>
              <a:rPr lang="en-US" dirty="0" err="1" smtClean="0"/>
              <a:t>multiplot</a:t>
            </a:r>
            <a:r>
              <a:rPr lang="en-US" dirty="0" smtClean="0"/>
              <a:t>, slice viewer (live cut)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C20F866-E43C-408E-A637-F1A094D0DEDF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69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 userDrawn="1"/>
        </p:nvSpPr>
        <p:spPr bwMode="auto">
          <a:xfrm>
            <a:off x="5610225" y="0"/>
            <a:ext cx="26988" cy="6858000"/>
          </a:xfrm>
          <a:prstGeom prst="rect">
            <a:avLst/>
          </a:prstGeom>
          <a:solidFill>
            <a:schemeClr val="tx2"/>
          </a:solidFill>
          <a:ln w="9525" algn="ctr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/>
          </a:p>
        </p:txBody>
      </p:sp>
      <p:pic>
        <p:nvPicPr>
          <p:cNvPr id="5" name="Picture 9" descr="New_DOE_Logo_Color_042808.png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6238875"/>
            <a:ext cx="1743075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6" descr="ORNL_managed by.png"/>
          <p:cNvPicPr>
            <a:picLocks noChangeAspect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46738" y="6202363"/>
            <a:ext cx="3505200" cy="452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0" descr="template graphic_090l.png"/>
          <p:cNvPicPr>
            <a:picLocks noChangeAspect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733925" y="1233488"/>
            <a:ext cx="4292600" cy="422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2911" y="1642534"/>
            <a:ext cx="4454622" cy="1039632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8179" y="3623734"/>
            <a:ext cx="4170536" cy="42473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88901" y="643466"/>
            <a:ext cx="5245100" cy="5174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125" y="177800"/>
            <a:ext cx="8229600" cy="458587"/>
          </a:xfrm>
        </p:spPr>
        <p:txBody>
          <a:bodyPr/>
          <a:lstStyle>
            <a:lvl1pPr>
              <a:defRPr sz="28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111125" y="177800"/>
            <a:ext cx="8229600" cy="458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11125" y="914400"/>
            <a:ext cx="8229600" cy="2200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6"/>
          <p:cNvSpPr>
            <a:spLocks noChangeArrowheads="1"/>
          </p:cNvSpPr>
          <p:nvPr/>
        </p:nvSpPr>
        <p:spPr bwMode="auto">
          <a:xfrm flipH="1">
            <a:off x="228600" y="6402388"/>
            <a:ext cx="28194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defTabSz="173038">
              <a:lnSpc>
                <a:spcPct val="90000"/>
              </a:lnSpc>
              <a:tabLst>
                <a:tab pos="230188" algn="l"/>
              </a:tabLst>
            </a:pPr>
            <a:fld id="{71CFB7E0-530C-4077-A0D0-B4512840F47B}" type="slidenum">
              <a:rPr lang="en-US" sz="900" smtClean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pPr defTabSz="173038">
                <a:lnSpc>
                  <a:spcPct val="90000"/>
                </a:lnSpc>
                <a:tabLst>
                  <a:tab pos="230188" algn="l"/>
                </a:tabLst>
              </a:pPr>
              <a:t>‹#›</a:t>
            </a:fld>
            <a:r>
              <a:rPr lang="en-US" sz="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	Managed by UT-Battelle</a:t>
            </a:r>
            <a:br>
              <a:rPr lang="en-US" sz="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en-US" sz="900" dirty="0">
                <a:solidFill>
                  <a:srgbClr val="BFBFBF"/>
                </a:solidFill>
                <a:latin typeface="Times New Roman" pitchFamily="18" charset="0"/>
                <a:cs typeface="Times New Roman" pitchFamily="18" charset="0"/>
              </a:rPr>
              <a:t>	for the U.S. Department of Energy</a:t>
            </a:r>
          </a:p>
        </p:txBody>
      </p:sp>
      <p:pic>
        <p:nvPicPr>
          <p:cNvPr id="1029" name="Content Placeholder 10" descr="ORNL emboss_2.png"/>
          <p:cNvPicPr>
            <a:picLocks noChangeAspect="1"/>
          </p:cNvPicPr>
          <p:nvPr userDrawn="1"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8077200" y="6216650"/>
            <a:ext cx="8905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2">
            <a:alphaModFix amt="41000"/>
            <a:grayscl/>
          </a:blip>
          <a:stretch>
            <a:fillRect/>
          </a:stretch>
        </p:blipFill>
        <p:spPr>
          <a:xfrm>
            <a:off x="3441702" y="6339190"/>
            <a:ext cx="2264832" cy="22341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09" r:id="rId1"/>
    <p:sldLayoutId id="2147484003" r:id="rId2"/>
    <p:sldLayoutId id="2147484010" r:id="rId3"/>
    <p:sldLayoutId id="2147484011" r:id="rId4"/>
    <p:sldLayoutId id="2147484004" r:id="rId5"/>
    <p:sldLayoutId id="2147484005" r:id="rId6"/>
    <p:sldLayoutId id="2147484006" r:id="rId7"/>
    <p:sldLayoutId id="2147484007" r:id="rId8"/>
    <p:sldLayoutId id="2147484008" r:id="rId9"/>
  </p:sldLayoutIdLst>
  <p:hf hdr="0" ftr="0"/>
  <p:txStyles>
    <p:titleStyle>
      <a:lvl1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 kern="1200">
          <a:solidFill>
            <a:srgbClr val="006C3A"/>
          </a:solidFill>
          <a:latin typeface="Arial Black" pitchFamily="34" charset="0"/>
          <a:ea typeface="+mj-ea"/>
          <a:cs typeface="+mj-cs"/>
        </a:defRPr>
      </a:lvl1pPr>
      <a:lvl2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rgbClr val="006C3A"/>
          </a:solidFill>
          <a:latin typeface="Arial Black" pitchFamily="34" charset="0"/>
        </a:defRPr>
      </a:lvl2pPr>
      <a:lvl3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rgbClr val="006C3A"/>
          </a:solidFill>
          <a:latin typeface="Arial Black" pitchFamily="34" charset="0"/>
        </a:defRPr>
      </a:lvl3pPr>
      <a:lvl4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rgbClr val="006C3A"/>
          </a:solidFill>
          <a:latin typeface="Arial Black" pitchFamily="34" charset="0"/>
        </a:defRPr>
      </a:lvl4pPr>
      <a:lvl5pPr algn="l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800">
          <a:solidFill>
            <a:srgbClr val="006C3A"/>
          </a:solidFill>
          <a:latin typeface="Arial Black" pitchFamily="34" charset="0"/>
        </a:defRPr>
      </a:lvl5pPr>
      <a:lvl6pPr marL="457200" algn="l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6pPr>
      <a:lvl7pPr marL="914400" algn="l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7pPr>
      <a:lvl8pPr marL="1371600" algn="l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8pPr>
      <a:lvl9pPr marL="1828800" algn="l" rtl="0" fontAlgn="base">
        <a:lnSpc>
          <a:spcPct val="85000"/>
        </a:lnSpc>
        <a:spcBef>
          <a:spcPct val="0"/>
        </a:spcBef>
        <a:spcAft>
          <a:spcPct val="0"/>
        </a:spcAft>
        <a:defRPr sz="3000">
          <a:solidFill>
            <a:srgbClr val="006C3A"/>
          </a:solidFill>
          <a:latin typeface="Arial Black" pitchFamily="34" charset="0"/>
        </a:defRPr>
      </a:lvl9pPr>
    </p:titleStyle>
    <p:bodyStyle>
      <a:lvl1pPr marL="230188" indent="-230188" algn="l" rtl="0" eaLnBrk="0" fontAlgn="base" hangingPunct="0">
        <a:spcBef>
          <a:spcPct val="0"/>
        </a:spcBef>
        <a:spcAft>
          <a:spcPts val="600"/>
        </a:spcAft>
        <a:buClr>
          <a:srgbClr val="006C3A"/>
        </a:buClr>
        <a:buFont typeface="Arial" charset="0"/>
        <a:buChar char="•"/>
        <a:defRPr sz="24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1pPr>
      <a:lvl2pPr marL="625475" indent="-279400" algn="l" rtl="0" eaLnBrk="0" fontAlgn="base" hangingPunct="0">
        <a:spcBef>
          <a:spcPct val="0"/>
        </a:spcBef>
        <a:spcAft>
          <a:spcPts val="600"/>
        </a:spcAft>
        <a:buClr>
          <a:srgbClr val="006C3A"/>
        </a:buClr>
        <a:buFont typeface="Arial" charset="0"/>
        <a:buChar char="–"/>
        <a:defRPr sz="22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2pPr>
      <a:lvl3pPr marL="914400" indent="-230188" algn="l" rtl="0" eaLnBrk="0" fontAlgn="base" hangingPunct="0">
        <a:spcBef>
          <a:spcPct val="0"/>
        </a:spcBef>
        <a:spcAft>
          <a:spcPts val="600"/>
        </a:spcAft>
        <a:buClr>
          <a:srgbClr val="006C3A"/>
        </a:buClr>
        <a:buFont typeface="Arial" charset="0"/>
        <a:buChar char="•"/>
        <a:defRPr sz="22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3pPr>
      <a:lvl4pPr marL="1144588" indent="-173038" algn="l" rtl="0" eaLnBrk="0" fontAlgn="base" hangingPunct="0">
        <a:spcBef>
          <a:spcPct val="0"/>
        </a:spcBef>
        <a:spcAft>
          <a:spcPts val="600"/>
        </a:spcAft>
        <a:buClr>
          <a:srgbClr val="006C3A"/>
        </a:buClr>
        <a:buFont typeface="Arial" charset="0"/>
        <a:buChar char="–"/>
        <a:defRPr sz="22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4pPr>
      <a:lvl5pPr marL="1482725" indent="-222250" algn="l" rtl="0" eaLnBrk="0" fontAlgn="base" hangingPunct="0">
        <a:spcBef>
          <a:spcPct val="0"/>
        </a:spcBef>
        <a:spcAft>
          <a:spcPts val="600"/>
        </a:spcAft>
        <a:buClr>
          <a:srgbClr val="006C3A"/>
        </a:buClr>
        <a:buFont typeface="Arial" charset="0"/>
        <a:buChar char="»"/>
        <a:defRPr sz="2200" b="1" kern="1200">
          <a:solidFill>
            <a:schemeClr val="tx1"/>
          </a:solidFill>
          <a:latin typeface="Arial Narrow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7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94605" y="1642534"/>
            <a:ext cx="4454622" cy="835613"/>
          </a:xfrm>
        </p:spPr>
        <p:txBody>
          <a:bodyPr/>
          <a:lstStyle/>
          <a:p>
            <a:r>
              <a:rPr lang="en-US" dirty="0" smtClean="0"/>
              <a:t>Enabling Live Data Reduction in Mantid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36214" y="2658985"/>
            <a:ext cx="4904775" cy="3621504"/>
          </a:xfrm>
        </p:spPr>
        <p:txBody>
          <a:bodyPr/>
          <a:lstStyle/>
          <a:p>
            <a:pPr>
              <a:lnSpc>
                <a:spcPct val="50000"/>
              </a:lnSpc>
              <a:spcBef>
                <a:spcPts val="1400"/>
              </a:spcBef>
            </a:pPr>
            <a:r>
              <a:rPr lang="en-US" sz="1800" b="0" dirty="0"/>
              <a:t>Presented to </a:t>
            </a:r>
          </a:p>
          <a:p>
            <a:pPr>
              <a:lnSpc>
                <a:spcPct val="90000"/>
              </a:lnSpc>
              <a:spcBef>
                <a:spcPts val="1400"/>
              </a:spcBef>
            </a:pPr>
            <a:r>
              <a:rPr lang="en-US" dirty="0"/>
              <a:t>SNS/ESS Workshop </a:t>
            </a:r>
            <a:r>
              <a:rPr lang="en-US" dirty="0" smtClean="0"/>
              <a:t>on Opportunities </a:t>
            </a:r>
            <a:r>
              <a:rPr lang="en-US" dirty="0"/>
              <a:t>for Accelerating Neutron Data Analysis </a:t>
            </a:r>
          </a:p>
          <a:p>
            <a:pPr>
              <a:lnSpc>
                <a:spcPct val="90000"/>
              </a:lnSpc>
              <a:spcBef>
                <a:spcPts val="1400"/>
              </a:spcBef>
            </a:pPr>
            <a:r>
              <a:rPr lang="en-US" dirty="0" smtClean="0"/>
              <a:t>Stuart Campbell</a:t>
            </a:r>
            <a:br>
              <a:rPr lang="en-US" dirty="0" smtClean="0"/>
            </a:br>
            <a:r>
              <a:rPr lang="en-US" b="0" dirty="0" smtClean="0"/>
              <a:t>Neutron Data Analysis &amp; Visualization</a:t>
            </a:r>
            <a:br>
              <a:rPr lang="en-US" b="0" dirty="0" smtClean="0"/>
            </a:br>
            <a:r>
              <a:rPr lang="en-US" b="0" dirty="0" smtClean="0"/>
              <a:t>Neutron Science Directorate</a:t>
            </a:r>
            <a:endParaRPr lang="en-US" b="0" dirty="0"/>
          </a:p>
          <a:p>
            <a:pPr>
              <a:spcBef>
                <a:spcPts val="0"/>
              </a:spcBef>
            </a:pPr>
            <a:endParaRPr lang="en-US" sz="2000" b="0" dirty="0"/>
          </a:p>
          <a:p>
            <a:pPr>
              <a:spcBef>
                <a:spcPts val="0"/>
              </a:spcBef>
            </a:pPr>
            <a:r>
              <a:rPr lang="en-US" sz="2000" b="0" dirty="0" smtClean="0"/>
              <a:t>June 28, 2012</a:t>
            </a:r>
            <a:endParaRPr lang="en-US" sz="2000" b="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8692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125" y="177800"/>
            <a:ext cx="8229600" cy="469359"/>
          </a:xfrm>
        </p:spPr>
        <p:txBody>
          <a:bodyPr/>
          <a:lstStyle/>
          <a:p>
            <a:r>
              <a:rPr lang="en-US" dirty="0" smtClean="0"/>
              <a:t>Why Bother ?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230188" indent="-230188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•"/>
              <a:defRPr sz="24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1pPr>
            <a:lvl2pPr marL="625475" indent="-279400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–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2pPr>
            <a:lvl3pPr marL="914400" indent="-230188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•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3pPr>
            <a:lvl4pPr marL="1144588" indent="-173038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–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4pPr>
            <a:lvl5pPr marL="1482725" indent="-222250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»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Monitoring experiment</a:t>
            </a:r>
          </a:p>
          <a:p>
            <a:pPr lvl="1"/>
            <a:r>
              <a:rPr lang="en-US" dirty="0" smtClean="0"/>
              <a:t>Raw data (e.g. monitor plots, alignment scans, etc…)</a:t>
            </a:r>
          </a:p>
          <a:p>
            <a:pPr lvl="1"/>
            <a:r>
              <a:rPr lang="en-US" dirty="0" smtClean="0"/>
              <a:t>Reduced data (e.g. S(</a:t>
            </a:r>
            <a:r>
              <a:rPr lang="en-US" dirty="0" err="1" smtClean="0"/>
              <a:t>Q,</a:t>
            </a:r>
            <a:r>
              <a:rPr lang="en-US" dirty="0" err="1" smtClean="0">
                <a:latin typeface="Lucida Grande"/>
                <a:ea typeface="Lucida Grande"/>
                <a:cs typeface="Lucida Grande"/>
              </a:rPr>
              <a:t>ω</a:t>
            </a:r>
            <a:r>
              <a:rPr lang="en-US" dirty="0" smtClean="0"/>
              <a:t>), etc…)</a:t>
            </a:r>
          </a:p>
          <a:p>
            <a:pPr marL="346075" lvl="1" indent="0">
              <a:buNone/>
            </a:pPr>
            <a:endParaRPr lang="en-US" dirty="0" smtClean="0"/>
          </a:p>
          <a:p>
            <a:r>
              <a:rPr lang="en-US" dirty="0" smtClean="0"/>
              <a:t>Experimental steering</a:t>
            </a:r>
          </a:p>
          <a:p>
            <a:pPr lvl="1"/>
            <a:r>
              <a:rPr lang="en-US" dirty="0" smtClean="0"/>
              <a:t>Provide user with more information to make better use of beam time</a:t>
            </a:r>
          </a:p>
          <a:p>
            <a:pPr lvl="1"/>
            <a:r>
              <a:rPr lang="en-US" dirty="0" smtClean="0"/>
              <a:t>Automatic feedback to Data Acquisition System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1801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125" y="177800"/>
            <a:ext cx="8229600" cy="469359"/>
          </a:xfrm>
        </p:spPr>
        <p:txBody>
          <a:bodyPr/>
          <a:lstStyle/>
          <a:p>
            <a:r>
              <a:rPr lang="en-US" dirty="0" smtClean="0"/>
              <a:t>Why Use Mantid?</a:t>
            </a:r>
            <a:endParaRPr lang="en-US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230188" indent="-230188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•"/>
              <a:defRPr sz="24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1pPr>
            <a:lvl2pPr marL="625475" indent="-279400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–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2pPr>
            <a:lvl3pPr marL="914400" indent="-230188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•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3pPr>
            <a:lvl4pPr marL="1144588" indent="-173038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–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4pPr>
            <a:lvl5pPr marL="1482725" indent="-222250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»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Standard framework for data reduction</a:t>
            </a:r>
          </a:p>
          <a:p>
            <a:r>
              <a:rPr lang="en-US" dirty="0" smtClean="0"/>
              <a:t>Event aware</a:t>
            </a:r>
          </a:p>
          <a:p>
            <a:r>
              <a:rPr lang="en-US" dirty="0" smtClean="0"/>
              <a:t>Provides visualisation tools </a:t>
            </a:r>
          </a:p>
          <a:p>
            <a:pPr lvl="1"/>
            <a:r>
              <a:rPr lang="en-US" dirty="0" smtClean="0"/>
              <a:t>(plots update automatically)</a:t>
            </a:r>
          </a:p>
          <a:p>
            <a:r>
              <a:rPr lang="en-US" dirty="0" smtClean="0"/>
              <a:t>Easily to customize </a:t>
            </a:r>
            <a:r>
              <a:rPr lang="en-US" smtClean="0"/>
              <a:t>and extend.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08414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125" y="177800"/>
            <a:ext cx="8229600" cy="469359"/>
          </a:xfrm>
        </p:spPr>
        <p:txBody>
          <a:bodyPr/>
          <a:lstStyle/>
          <a:p>
            <a:r>
              <a:rPr lang="en-US" dirty="0" smtClean="0"/>
              <a:t>Data Flow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124465563"/>
              </p:ext>
            </p:extLst>
          </p:nvPr>
        </p:nvGraphicFramePr>
        <p:xfrm>
          <a:off x="1120054" y="991672"/>
          <a:ext cx="6757267" cy="5001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069440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3737581" y="3782506"/>
            <a:ext cx="1593602" cy="1925336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400" dirty="0" smtClean="0"/>
              <a:t>Post Processing</a:t>
            </a:r>
            <a:endParaRPr lang="en-US" sz="1400" dirty="0"/>
          </a:p>
        </p:txBody>
      </p:sp>
      <p:sp>
        <p:nvSpPr>
          <p:cNvPr id="4" name="Decision 3"/>
          <p:cNvSpPr/>
          <p:nvPr/>
        </p:nvSpPr>
        <p:spPr>
          <a:xfrm>
            <a:off x="6325005" y="2243752"/>
            <a:ext cx="1272393" cy="903105"/>
          </a:xfrm>
          <a:prstGeom prst="flowChartDecisio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smtClean="0"/>
              <a:t>Post Process </a:t>
            </a:r>
            <a:endParaRPr lang="en-US" sz="1050" dirty="0"/>
          </a:p>
        </p:txBody>
      </p:sp>
      <p:cxnSp>
        <p:nvCxnSpPr>
          <p:cNvPr id="5" name="Curved Connector 4"/>
          <p:cNvCxnSpPr/>
          <p:nvPr/>
        </p:nvCxnSpPr>
        <p:spPr>
          <a:xfrm>
            <a:off x="4018931" y="2478029"/>
            <a:ext cx="483964" cy="613996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urved Connector 5"/>
          <p:cNvCxnSpPr/>
          <p:nvPr/>
        </p:nvCxnSpPr>
        <p:spPr>
          <a:xfrm flipV="1">
            <a:off x="4018931" y="2011032"/>
            <a:ext cx="483964" cy="466997"/>
          </a:xfrm>
          <a:prstGeom prst="curved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Alternate Process 6"/>
          <p:cNvSpPr/>
          <p:nvPr/>
        </p:nvSpPr>
        <p:spPr>
          <a:xfrm>
            <a:off x="3992170" y="4899866"/>
            <a:ext cx="1084425" cy="612648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 anchorCtr="1"/>
          <a:lstStyle/>
          <a:p>
            <a:pPr algn="ctr"/>
            <a:r>
              <a:rPr lang="en-US" sz="1050" dirty="0" smtClean="0"/>
              <a:t>Python</a:t>
            </a:r>
          </a:p>
        </p:txBody>
      </p:sp>
      <p:sp>
        <p:nvSpPr>
          <p:cNvPr id="8" name="Alternate Process 7"/>
          <p:cNvSpPr/>
          <p:nvPr/>
        </p:nvSpPr>
        <p:spPr>
          <a:xfrm>
            <a:off x="3992170" y="4234150"/>
            <a:ext cx="1084425" cy="612648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 anchorCtr="1"/>
          <a:lstStyle/>
          <a:p>
            <a:pPr algn="ctr"/>
            <a:r>
              <a:rPr lang="en-US" sz="1050" dirty="0" smtClean="0"/>
              <a:t>Algorithm</a:t>
            </a:r>
          </a:p>
        </p:txBody>
      </p:sp>
      <p:cxnSp>
        <p:nvCxnSpPr>
          <p:cNvPr id="9" name="Elbow Connector 8"/>
          <p:cNvCxnSpPr>
            <a:stCxn id="8" idx="1"/>
            <a:endCxn id="12" idx="4"/>
          </p:cNvCxnSpPr>
          <p:nvPr/>
        </p:nvCxnSpPr>
        <p:spPr>
          <a:xfrm rot="10800000" flipV="1">
            <a:off x="2112060" y="4540473"/>
            <a:ext cx="1880111" cy="348309"/>
          </a:xfrm>
          <a:prstGeom prst="bent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Elbow Connector 9"/>
          <p:cNvCxnSpPr>
            <a:stCxn id="7" idx="1"/>
            <a:endCxn id="12" idx="4"/>
          </p:cNvCxnSpPr>
          <p:nvPr/>
        </p:nvCxnSpPr>
        <p:spPr>
          <a:xfrm rot="10800000">
            <a:off x="2112060" y="4888784"/>
            <a:ext cx="1880111" cy="317407"/>
          </a:xfrm>
          <a:prstGeom prst="bent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Magnetic Disk 10"/>
          <p:cNvSpPr/>
          <p:nvPr/>
        </p:nvSpPr>
        <p:spPr>
          <a:xfrm>
            <a:off x="7133255" y="4392094"/>
            <a:ext cx="907021" cy="951393"/>
          </a:xfrm>
          <a:prstGeom prst="flowChartMagneticDisk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Accumulation </a:t>
            </a:r>
            <a:r>
              <a:rPr lang="en-US" sz="1050" dirty="0" smtClean="0"/>
              <a:t>workspace</a:t>
            </a:r>
            <a:endParaRPr lang="en-US" sz="1050" dirty="0"/>
          </a:p>
        </p:txBody>
      </p:sp>
      <p:sp>
        <p:nvSpPr>
          <p:cNvPr id="12" name="Magnetic Disk 11"/>
          <p:cNvSpPr/>
          <p:nvPr/>
        </p:nvSpPr>
        <p:spPr>
          <a:xfrm>
            <a:off x="1205038" y="4413086"/>
            <a:ext cx="907021" cy="951393"/>
          </a:xfrm>
          <a:prstGeom prst="flowChartMagneticDisk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Output </a:t>
            </a:r>
            <a:r>
              <a:rPr lang="en-US" sz="1050" dirty="0" smtClean="0"/>
              <a:t>workspace</a:t>
            </a:r>
            <a:endParaRPr lang="en-US" sz="1050" dirty="0"/>
          </a:p>
        </p:txBody>
      </p:sp>
      <p:cxnSp>
        <p:nvCxnSpPr>
          <p:cNvPr id="13" name="Elbow Connector 12"/>
          <p:cNvCxnSpPr>
            <a:stCxn id="11" idx="2"/>
            <a:endCxn id="8" idx="3"/>
          </p:cNvCxnSpPr>
          <p:nvPr/>
        </p:nvCxnSpPr>
        <p:spPr>
          <a:xfrm rot="10800000">
            <a:off x="5076595" y="4540475"/>
            <a:ext cx="2056660" cy="327317"/>
          </a:xfrm>
          <a:prstGeom prst="bent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1" idx="2"/>
            <a:endCxn id="7" idx="3"/>
          </p:cNvCxnSpPr>
          <p:nvPr/>
        </p:nvCxnSpPr>
        <p:spPr>
          <a:xfrm rot="10800000" flipV="1">
            <a:off x="5076595" y="4867790"/>
            <a:ext cx="2056660" cy="338399"/>
          </a:xfrm>
          <a:prstGeom prst="bent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Alternate Process 14"/>
          <p:cNvSpPr/>
          <p:nvPr/>
        </p:nvSpPr>
        <p:spPr>
          <a:xfrm>
            <a:off x="1858561" y="2364535"/>
            <a:ext cx="1084425" cy="612648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 anchorCtr="1"/>
          <a:lstStyle/>
          <a:p>
            <a:pPr algn="ctr"/>
            <a:r>
              <a:rPr lang="en-US" sz="1050" dirty="0" smtClean="0"/>
              <a:t>Load Live Data</a:t>
            </a:r>
          </a:p>
        </p:txBody>
      </p:sp>
      <p:sp>
        <p:nvSpPr>
          <p:cNvPr id="16" name="Magnetic Disk 15"/>
          <p:cNvSpPr/>
          <p:nvPr/>
        </p:nvSpPr>
        <p:spPr>
          <a:xfrm>
            <a:off x="446705" y="1835411"/>
            <a:ext cx="907021" cy="951393"/>
          </a:xfrm>
          <a:prstGeom prst="flowChartMagneticDisk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Event Buffer</a:t>
            </a:r>
            <a:endParaRPr lang="en-US" sz="1050" dirty="0"/>
          </a:p>
        </p:txBody>
      </p:sp>
      <p:sp>
        <p:nvSpPr>
          <p:cNvPr id="17" name="Alternate Process 16"/>
          <p:cNvSpPr/>
          <p:nvPr/>
        </p:nvSpPr>
        <p:spPr>
          <a:xfrm>
            <a:off x="363758" y="763812"/>
            <a:ext cx="1084425" cy="612648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 anchorCtr="1"/>
          <a:lstStyle/>
          <a:p>
            <a:pPr algn="ctr"/>
            <a:r>
              <a:rPr lang="en-US" sz="1050" dirty="0" smtClean="0"/>
              <a:t>Listener</a:t>
            </a:r>
          </a:p>
        </p:txBody>
      </p:sp>
      <p:cxnSp>
        <p:nvCxnSpPr>
          <p:cNvPr id="18" name="Elbow Connector 17"/>
          <p:cNvCxnSpPr>
            <a:stCxn id="17" idx="2"/>
            <a:endCxn id="16" idx="1"/>
          </p:cNvCxnSpPr>
          <p:nvPr/>
        </p:nvCxnSpPr>
        <p:spPr>
          <a:xfrm rot="5400000">
            <a:off x="673619" y="1603058"/>
            <a:ext cx="458951" cy="5755"/>
          </a:xfrm>
          <a:prstGeom prst="bent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16" idx="4"/>
            <a:endCxn id="15" idx="1"/>
          </p:cNvCxnSpPr>
          <p:nvPr/>
        </p:nvCxnSpPr>
        <p:spPr>
          <a:xfrm>
            <a:off x="1353726" y="2311108"/>
            <a:ext cx="504835" cy="359751"/>
          </a:xfrm>
          <a:prstGeom prst="bent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ounded Rectangle 19"/>
          <p:cNvSpPr/>
          <p:nvPr/>
        </p:nvSpPr>
        <p:spPr>
          <a:xfrm>
            <a:off x="3744435" y="1600351"/>
            <a:ext cx="1593602" cy="1925336"/>
          </a:xfrm>
          <a:prstGeom prst="round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t" anchorCtr="1"/>
          <a:lstStyle/>
          <a:p>
            <a:pPr algn="ctr"/>
            <a:r>
              <a:rPr lang="en-US" sz="1400" dirty="0" smtClean="0"/>
              <a:t>Processing</a:t>
            </a:r>
            <a:endParaRPr lang="en-US" sz="1400" dirty="0"/>
          </a:p>
        </p:txBody>
      </p:sp>
      <p:sp>
        <p:nvSpPr>
          <p:cNvPr id="21" name="Alternate Process 20"/>
          <p:cNvSpPr/>
          <p:nvPr/>
        </p:nvSpPr>
        <p:spPr>
          <a:xfrm>
            <a:off x="3999024" y="2717711"/>
            <a:ext cx="1084425" cy="612648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 anchorCtr="1"/>
          <a:lstStyle/>
          <a:p>
            <a:pPr algn="ctr"/>
            <a:r>
              <a:rPr lang="en-US" sz="1050" dirty="0" smtClean="0"/>
              <a:t>Python</a:t>
            </a:r>
          </a:p>
        </p:txBody>
      </p:sp>
      <p:sp>
        <p:nvSpPr>
          <p:cNvPr id="22" name="Alternate Process 21"/>
          <p:cNvSpPr/>
          <p:nvPr/>
        </p:nvSpPr>
        <p:spPr>
          <a:xfrm>
            <a:off x="3999024" y="2051995"/>
            <a:ext cx="1084425" cy="612648"/>
          </a:xfrm>
          <a:prstGeom prst="flowChartAlternateProcess">
            <a:avLst/>
          </a:prstGeom>
          <a:ln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anchor="ctr" anchorCtr="1"/>
          <a:lstStyle/>
          <a:p>
            <a:pPr algn="ctr"/>
            <a:r>
              <a:rPr lang="en-US" sz="1050" dirty="0" smtClean="0"/>
              <a:t>Algorithm</a:t>
            </a:r>
          </a:p>
        </p:txBody>
      </p:sp>
      <p:cxnSp>
        <p:nvCxnSpPr>
          <p:cNvPr id="23" name="Elbow Connector 22"/>
          <p:cNvCxnSpPr>
            <a:stCxn id="15" idx="3"/>
            <a:endCxn id="22" idx="1"/>
          </p:cNvCxnSpPr>
          <p:nvPr/>
        </p:nvCxnSpPr>
        <p:spPr>
          <a:xfrm flipV="1">
            <a:off x="2942986" y="2358319"/>
            <a:ext cx="1056038" cy="312540"/>
          </a:xfrm>
          <a:prstGeom prst="bent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5" idx="3"/>
            <a:endCxn id="21" idx="1"/>
          </p:cNvCxnSpPr>
          <p:nvPr/>
        </p:nvCxnSpPr>
        <p:spPr>
          <a:xfrm>
            <a:off x="2942986" y="2670859"/>
            <a:ext cx="1056038" cy="353176"/>
          </a:xfrm>
          <a:prstGeom prst="bent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Magnetic Disk 24"/>
          <p:cNvSpPr/>
          <p:nvPr/>
        </p:nvSpPr>
        <p:spPr>
          <a:xfrm>
            <a:off x="7515513" y="984233"/>
            <a:ext cx="907021" cy="951393"/>
          </a:xfrm>
          <a:prstGeom prst="flowChartMagneticDisk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000" dirty="0" smtClean="0"/>
              <a:t>Output </a:t>
            </a:r>
            <a:r>
              <a:rPr lang="en-US" sz="1050" dirty="0" smtClean="0"/>
              <a:t>workspace</a:t>
            </a:r>
            <a:endParaRPr lang="en-US" sz="1050" dirty="0"/>
          </a:p>
        </p:txBody>
      </p:sp>
      <p:cxnSp>
        <p:nvCxnSpPr>
          <p:cNvPr id="26" name="Elbow Connector 25"/>
          <p:cNvCxnSpPr>
            <a:stCxn id="22" idx="3"/>
            <a:endCxn id="4" idx="1"/>
          </p:cNvCxnSpPr>
          <p:nvPr/>
        </p:nvCxnSpPr>
        <p:spPr>
          <a:xfrm>
            <a:off x="5083449" y="2358319"/>
            <a:ext cx="1241556" cy="336986"/>
          </a:xfrm>
          <a:prstGeom prst="bent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21" idx="3"/>
            <a:endCxn id="4" idx="1"/>
          </p:cNvCxnSpPr>
          <p:nvPr/>
        </p:nvCxnSpPr>
        <p:spPr>
          <a:xfrm flipV="1">
            <a:off x="5083449" y="2695305"/>
            <a:ext cx="1241556" cy="328730"/>
          </a:xfrm>
          <a:prstGeom prst="bent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4" idx="3"/>
            <a:endCxn id="25" idx="3"/>
          </p:cNvCxnSpPr>
          <p:nvPr/>
        </p:nvCxnSpPr>
        <p:spPr>
          <a:xfrm flipV="1">
            <a:off x="7597398" y="1935626"/>
            <a:ext cx="371626" cy="759679"/>
          </a:xfrm>
          <a:prstGeom prst="bentConnector2">
            <a:avLst/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4" idx="2"/>
            <a:endCxn id="11" idx="1"/>
          </p:cNvCxnSpPr>
          <p:nvPr/>
        </p:nvCxnSpPr>
        <p:spPr>
          <a:xfrm rot="16200000" flipH="1">
            <a:off x="6651366" y="3456693"/>
            <a:ext cx="1245237" cy="625564"/>
          </a:xfrm>
          <a:prstGeom prst="bentConnector3">
            <a:avLst>
              <a:gd name="adj1" fmla="val 50000"/>
            </a:avLst>
          </a:prstGeom>
          <a:ln>
            <a:tailEnd type="triangle" w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965743" y="3115877"/>
            <a:ext cx="800753" cy="252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YES</a:t>
            </a:r>
            <a:endParaRPr lang="en-US" sz="1050" dirty="0"/>
          </a:p>
        </p:txBody>
      </p:sp>
      <p:sp>
        <p:nvSpPr>
          <p:cNvPr id="31" name="TextBox 30"/>
          <p:cNvSpPr txBox="1"/>
          <p:nvPr/>
        </p:nvSpPr>
        <p:spPr>
          <a:xfrm>
            <a:off x="7530820" y="2425548"/>
            <a:ext cx="444408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smtClean="0"/>
              <a:t>NO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417203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125" y="177800"/>
            <a:ext cx="8229600" cy="469359"/>
          </a:xfrm>
        </p:spPr>
        <p:txBody>
          <a:bodyPr/>
          <a:lstStyle/>
          <a:p>
            <a:r>
              <a:rPr lang="en-US" dirty="0" smtClean="0"/>
              <a:t>Live Listener Plugins</a:t>
            </a:r>
            <a:endParaRPr lang="en-US" dirty="0"/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>
            <a:normAutofit/>
          </a:bodyPr>
          <a:lstStyle>
            <a:lvl1pPr marL="230188" indent="-230188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•"/>
              <a:defRPr sz="24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1pPr>
            <a:lvl2pPr marL="625475" indent="-279400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–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2pPr>
            <a:lvl3pPr marL="914400" indent="-230188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•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3pPr>
            <a:lvl4pPr marL="1144588" indent="-173038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–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4pPr>
            <a:lvl5pPr marL="1482725" indent="-222250" algn="l" rtl="0" eaLnBrk="0" fontAlgn="base" hangingPunct="0">
              <a:spcBef>
                <a:spcPct val="0"/>
              </a:spcBef>
              <a:spcAft>
                <a:spcPts val="600"/>
              </a:spcAft>
              <a:buClr>
                <a:srgbClr val="006C3A"/>
              </a:buClr>
              <a:buFont typeface="Arial" charset="0"/>
              <a:buChar char="»"/>
              <a:defRPr sz="2200" b="1" kern="1200">
                <a:solidFill>
                  <a:schemeClr val="tx1"/>
                </a:solidFill>
                <a:latin typeface="Arial Narrow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SNS – event Listener for SMS </a:t>
            </a:r>
          </a:p>
          <a:p>
            <a:pPr lvl="1"/>
            <a:r>
              <a:rPr lang="en-US" dirty="0" smtClean="0"/>
              <a:t>Choose starting point (</a:t>
            </a:r>
            <a:r>
              <a:rPr lang="en-US" dirty="0"/>
              <a:t>n</a:t>
            </a:r>
            <a:r>
              <a:rPr lang="en-US" dirty="0" smtClean="0"/>
              <a:t>ow, start of current run or a specified time)</a:t>
            </a:r>
          </a:p>
          <a:p>
            <a:r>
              <a:rPr lang="en-US" dirty="0" smtClean="0"/>
              <a:t>ISIS Histogram Listener </a:t>
            </a:r>
          </a:p>
          <a:p>
            <a:r>
              <a:rPr lang="en-US" dirty="0" smtClean="0"/>
              <a:t>ISIS Event Listener (to be developed)</a:t>
            </a:r>
          </a:p>
          <a:p>
            <a:r>
              <a:rPr lang="en-US" dirty="0" smtClean="0"/>
              <a:t>Dummy Listeners for testing/development</a:t>
            </a:r>
          </a:p>
          <a:p>
            <a:pPr lvl="1"/>
            <a:r>
              <a:rPr lang="en-US" dirty="0" smtClean="0"/>
              <a:t>Random Events</a:t>
            </a:r>
          </a:p>
          <a:p>
            <a:pPr lvl="1"/>
            <a:r>
              <a:rPr lang="en-US" dirty="0" smtClean="0"/>
              <a:t>Replay historic data (neutron event files)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1074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2-06-20 at 1.54.5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74" y="141569"/>
            <a:ext cx="8781252" cy="657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091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943" y="327891"/>
            <a:ext cx="8229600" cy="469359"/>
          </a:xfrm>
        </p:spPr>
        <p:txBody>
          <a:bodyPr/>
          <a:lstStyle/>
          <a:p>
            <a:r>
              <a:rPr lang="en-US" dirty="0" smtClean="0"/>
              <a:t>Demo </a:t>
            </a:r>
            <a:r>
              <a:rPr lang="en-US" dirty="0" smtClean="0"/>
              <a:t>– BASIS </a:t>
            </a:r>
            <a:r>
              <a:rPr lang="en-US" dirty="0" smtClean="0"/>
              <a:t>S(</a:t>
            </a:r>
            <a:r>
              <a:rPr lang="en-US" dirty="0" err="1" smtClean="0"/>
              <a:t>Q</a:t>
            </a:r>
            <a:r>
              <a:rPr lang="en-US" b="1" dirty="0" err="1" smtClean="0"/>
              <a:t>,</a:t>
            </a:r>
            <a:r>
              <a:rPr lang="en-US" b="1" dirty="0" err="1" smtClean="0">
                <a:latin typeface="Lucida Grande"/>
                <a:ea typeface="Lucida Grande"/>
                <a:cs typeface="Lucida Grande"/>
              </a:rPr>
              <a:t>ω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532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RS_BASIS_LiveReduction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4059" y="0"/>
            <a:ext cx="87693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0900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Master Page Slide">
  <a:themeElements>
    <a:clrScheme name="ORNL 0812 new">
      <a:dk1>
        <a:sysClr val="windowText" lastClr="000000"/>
      </a:dk1>
      <a:lt1>
        <a:sysClr val="window" lastClr="FFFFFF"/>
      </a:lt1>
      <a:dk2>
        <a:srgbClr val="006C3A"/>
      </a:dk2>
      <a:lt2>
        <a:srgbClr val="FFFFFF"/>
      </a:lt2>
      <a:accent1>
        <a:srgbClr val="4F81BD"/>
      </a:accent1>
      <a:accent2>
        <a:srgbClr val="C0504D"/>
      </a:accent2>
      <a:accent3>
        <a:srgbClr val="00B274"/>
      </a:accent3>
      <a:accent4>
        <a:srgbClr val="F79646"/>
      </a:accent4>
      <a:accent5>
        <a:srgbClr val="4BACC6"/>
      </a:accent5>
      <a:accent6>
        <a:srgbClr val="8064A2"/>
      </a:accent6>
      <a:hlink>
        <a:srgbClr val="1F497D"/>
      </a:hlink>
      <a:folHlink>
        <a:srgbClr val="006C3A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3227</TotalTime>
  <Words>274</Words>
  <Application>Microsoft Macintosh PowerPoint</Application>
  <PresentationFormat>On-screen Show (4:3)</PresentationFormat>
  <Paragraphs>61</Paragraphs>
  <Slides>9</Slides>
  <Notes>4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Master Page Slide</vt:lpstr>
      <vt:lpstr>Enabling Live Data Reduction in Mantid</vt:lpstr>
      <vt:lpstr>Why Bother ?</vt:lpstr>
      <vt:lpstr>Why Use Mantid?</vt:lpstr>
      <vt:lpstr>Data Flow</vt:lpstr>
      <vt:lpstr>PowerPoint Presentation</vt:lpstr>
      <vt:lpstr>Live Listener Plugins</vt:lpstr>
      <vt:lpstr>PowerPoint Presentation</vt:lpstr>
      <vt:lpstr>Demo – BASIS S(Q,ω)</vt:lpstr>
      <vt:lpstr>PowerPoint Presentation</vt:lpstr>
    </vt:vector>
  </TitlesOfParts>
  <Manager/>
  <Company>ORNL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Stuart Campbell</dc:creator>
  <cp:keywords>ADARA, SRS, MANTID, LIVE</cp:keywords>
  <dc:description/>
  <cp:lastModifiedBy>Stuart Campbell</cp:lastModifiedBy>
  <cp:revision>292</cp:revision>
  <cp:lastPrinted>2012-02-09T22:15:37Z</cp:lastPrinted>
  <dcterms:created xsi:type="dcterms:W3CDTF">2008-12-10T13:33:36Z</dcterms:created>
  <dcterms:modified xsi:type="dcterms:W3CDTF">2012-06-26T19:06:12Z</dcterms:modified>
  <cp:category/>
</cp:coreProperties>
</file>

<file path=docProps/thumbnail.jpeg>
</file>